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60" r:id="rId3"/>
    <p:sldId id="345" r:id="rId4"/>
    <p:sldId id="258" r:id="rId5"/>
    <p:sldId id="257" r:id="rId6"/>
    <p:sldId id="342" r:id="rId7"/>
    <p:sldId id="343" r:id="rId8"/>
    <p:sldId id="344" r:id="rId9"/>
    <p:sldId id="346" r:id="rId10"/>
    <p:sldId id="282" r:id="rId11"/>
  </p:sldIdLst>
  <p:sldSz cx="9144000" cy="5143500" type="screen16x9"/>
  <p:notesSz cx="6858000" cy="9144000"/>
  <p:embeddedFontLst>
    <p:embeddedFont>
      <p:font typeface="Lexend Exa" panose="020B0604020202020204" charset="0"/>
      <p:regular r:id="rId13"/>
      <p:bold r:id="rId14"/>
    </p:embeddedFont>
    <p:embeddedFont>
      <p:font typeface="Red Hat Text" panose="020B0604020202020204" charset="0"/>
      <p:regular r:id="rId15"/>
      <p:bold r:id="rId16"/>
      <p:italic r:id="rId17"/>
      <p:boldItalic r:id="rId18"/>
    </p:embeddedFont>
    <p:embeddedFont>
      <p:font typeface="Roboto Condensed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F40700-A59F-45D0-8711-6633BA77B055}">
  <a:tblStyle styleId="{01F40700-A59F-45D0-8711-6633BA77B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1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5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72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611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acb5683c02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acb5683c02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1908300" y="3196350"/>
            <a:ext cx="34266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"/>
          </p:nvPr>
        </p:nvSpPr>
        <p:spPr>
          <a:xfrm>
            <a:off x="800100" y="1131450"/>
            <a:ext cx="4534800" cy="18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1962150" y="2639324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1" name="Google Shape;231;p2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2" name="Google Shape;232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1335074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1"/>
          </p:nvPr>
        </p:nvSpPr>
        <p:spPr>
          <a:xfrm>
            <a:off x="1962150" y="3374626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2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39" name="Google Shape;239;p2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0" name="Google Shape;240;p2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826366" y="1921050"/>
            <a:ext cx="4387200" cy="6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1"/>
          </p:nvPr>
        </p:nvSpPr>
        <p:spPr>
          <a:xfrm>
            <a:off x="720000" y="2664177"/>
            <a:ext cx="4599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 idx="2" hasCustomPrompt="1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61" name="Google Shape;261;p2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2" name="Google Shape;262;p2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subTitle" idx="1"/>
          </p:nvPr>
        </p:nvSpPr>
        <p:spPr>
          <a:xfrm>
            <a:off x="723900" y="3105007"/>
            <a:ext cx="26823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subTitle" idx="2"/>
          </p:nvPr>
        </p:nvSpPr>
        <p:spPr>
          <a:xfrm>
            <a:off x="723900" y="2651633"/>
            <a:ext cx="26823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subTitle" idx="3"/>
          </p:nvPr>
        </p:nvSpPr>
        <p:spPr>
          <a:xfrm>
            <a:off x="5737900" y="3105007"/>
            <a:ext cx="26688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4"/>
          </p:nvPr>
        </p:nvSpPr>
        <p:spPr>
          <a:xfrm>
            <a:off x="5737900" y="2651633"/>
            <a:ext cx="2668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0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2049000" y="596425"/>
            <a:ext cx="50460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2" name="Google Shape;302;p29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3" name="Google Shape;303;p2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04" name="Google Shape;304;p2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1"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720000" y="550385"/>
            <a:ext cx="2906700" cy="194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10" name="Google Shape;310;p3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1" name="Google Shape;311;p3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8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3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45" name="Google Shape;345;p3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46" name="Google Shape;346;p3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3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3"/>
          <p:cNvSpPr txBox="1">
            <a:spLocks noGrp="1"/>
          </p:cNvSpPr>
          <p:nvPr>
            <p:ph type="subTitle" idx="1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subTitle" idx="2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3"/>
          </p:nvPr>
        </p:nvSpPr>
        <p:spPr>
          <a:xfrm>
            <a:off x="843444" y="1917702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4"/>
          </p:nvPr>
        </p:nvSpPr>
        <p:spPr>
          <a:xfrm>
            <a:off x="843444" y="147802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4" name="Google Shape;354;p33"/>
          <p:cNvSpPr txBox="1">
            <a:spLocks noGrp="1"/>
          </p:cNvSpPr>
          <p:nvPr>
            <p:ph type="subTitle" idx="5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3"/>
          <p:cNvSpPr txBox="1">
            <a:spLocks noGrp="1"/>
          </p:cNvSpPr>
          <p:nvPr>
            <p:ph type="subTitle" idx="6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7"/>
          </p:nvPr>
        </p:nvSpPr>
        <p:spPr>
          <a:xfrm>
            <a:off x="3443028" y="1917702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8"/>
          </p:nvPr>
        </p:nvSpPr>
        <p:spPr>
          <a:xfrm>
            <a:off x="3443028" y="147802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9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3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4"/>
          </p:nvPr>
        </p:nvSpPr>
        <p:spPr>
          <a:xfrm>
            <a:off x="6042613" y="1917702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ubTitle" idx="15"/>
          </p:nvPr>
        </p:nvSpPr>
        <p:spPr>
          <a:xfrm>
            <a:off x="6042613" y="147802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20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1" name="Google Shape;381;p3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82" name="Google Shape;382;p3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3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1"/>
          </p:nvPr>
        </p:nvSpPr>
        <p:spPr>
          <a:xfrm>
            <a:off x="843444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2"/>
          </p:nvPr>
        </p:nvSpPr>
        <p:spPr>
          <a:xfrm>
            <a:off x="843444" y="340857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3"/>
          </p:nvPr>
        </p:nvSpPr>
        <p:spPr>
          <a:xfrm>
            <a:off x="2143236" y="2050224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ubTitle" idx="4"/>
          </p:nvPr>
        </p:nvSpPr>
        <p:spPr>
          <a:xfrm>
            <a:off x="2150358" y="1610542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5"/>
          </p:nvPr>
        </p:nvSpPr>
        <p:spPr>
          <a:xfrm>
            <a:off x="3443028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 txBox="1">
            <a:spLocks noGrp="1"/>
          </p:cNvSpPr>
          <p:nvPr>
            <p:ph type="subTitle" idx="6"/>
          </p:nvPr>
        </p:nvSpPr>
        <p:spPr>
          <a:xfrm>
            <a:off x="3443028" y="341108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7"/>
          </p:nvPr>
        </p:nvSpPr>
        <p:spPr>
          <a:xfrm>
            <a:off x="4742820" y="2050224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8"/>
          </p:nvPr>
        </p:nvSpPr>
        <p:spPr>
          <a:xfrm>
            <a:off x="4749942" y="1610542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subTitle" idx="9"/>
          </p:nvPr>
        </p:nvSpPr>
        <p:spPr>
          <a:xfrm>
            <a:off x="6042613" y="38557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5"/>
          <p:cNvSpPr txBox="1">
            <a:spLocks noGrp="1"/>
          </p:cNvSpPr>
          <p:nvPr>
            <p:ph type="subTitle" idx="13"/>
          </p:nvPr>
        </p:nvSpPr>
        <p:spPr>
          <a:xfrm>
            <a:off x="6042613" y="341108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98" name="Google Shape;398;p3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99" name="Google Shape;399;p3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3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720011" y="148156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2"/>
          </p:nvPr>
        </p:nvSpPr>
        <p:spPr>
          <a:xfrm>
            <a:off x="720011" y="103395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3"/>
          </p:nvPr>
        </p:nvSpPr>
        <p:spPr>
          <a:xfrm>
            <a:off x="720002" y="2655132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4"/>
          </p:nvPr>
        </p:nvSpPr>
        <p:spPr>
          <a:xfrm>
            <a:off x="719996" y="2210668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5"/>
          </p:nvPr>
        </p:nvSpPr>
        <p:spPr>
          <a:xfrm>
            <a:off x="720002" y="382337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6"/>
          </p:nvPr>
        </p:nvSpPr>
        <p:spPr>
          <a:xfrm>
            <a:off x="719996" y="337864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8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8" name="Google Shape;418;p3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9" name="Google Shape;419;p3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3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720000" y="1654350"/>
            <a:ext cx="3927300" cy="177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5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51" name="Google Shape;451;p4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52" name="Google Shape;452;p4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4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4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title" idx="2" hasCustomPrompt="1"/>
          </p:nvPr>
        </p:nvSpPr>
        <p:spPr>
          <a:xfrm>
            <a:off x="903650" y="1131391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1"/>
          </p:nvPr>
        </p:nvSpPr>
        <p:spPr>
          <a:xfrm>
            <a:off x="903650" y="2088418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3"/>
          </p:nvPr>
        </p:nvSpPr>
        <p:spPr>
          <a:xfrm>
            <a:off x="903650" y="1640113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title" idx="4" hasCustomPrompt="1"/>
          </p:nvPr>
        </p:nvSpPr>
        <p:spPr>
          <a:xfrm>
            <a:off x="3557400" y="1131391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41"/>
          <p:cNvSpPr txBox="1">
            <a:spLocks noGrp="1"/>
          </p:cNvSpPr>
          <p:nvPr>
            <p:ph type="subTitle" idx="5"/>
          </p:nvPr>
        </p:nvSpPr>
        <p:spPr>
          <a:xfrm>
            <a:off x="3557400" y="2088418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6"/>
          </p:nvPr>
        </p:nvSpPr>
        <p:spPr>
          <a:xfrm>
            <a:off x="3557400" y="1640113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 idx="7" hasCustomPrompt="1"/>
          </p:nvPr>
        </p:nvSpPr>
        <p:spPr>
          <a:xfrm>
            <a:off x="903650" y="3043447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8"/>
          </p:nvPr>
        </p:nvSpPr>
        <p:spPr>
          <a:xfrm>
            <a:off x="903650" y="4012188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ubTitle" idx="9"/>
          </p:nvPr>
        </p:nvSpPr>
        <p:spPr>
          <a:xfrm>
            <a:off x="903650" y="3556836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 idx="13" hasCustomPrompt="1"/>
          </p:nvPr>
        </p:nvSpPr>
        <p:spPr>
          <a:xfrm>
            <a:off x="3557400" y="3043447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14"/>
          </p:nvPr>
        </p:nvSpPr>
        <p:spPr>
          <a:xfrm>
            <a:off x="3557400" y="4012188"/>
            <a:ext cx="23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5"/>
          </p:nvPr>
        </p:nvSpPr>
        <p:spPr>
          <a:xfrm>
            <a:off x="3557400" y="3556836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6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4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70" name="Google Shape;470;p4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1" name="Google Shape;471;p4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4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42"/>
          <p:cNvSpPr txBox="1">
            <a:spLocks noGrp="1"/>
          </p:cNvSpPr>
          <p:nvPr>
            <p:ph type="title" idx="2" hasCustomPrompt="1"/>
          </p:nvPr>
        </p:nvSpPr>
        <p:spPr>
          <a:xfrm>
            <a:off x="820525" y="1601152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42"/>
          <p:cNvSpPr txBox="1">
            <a:spLocks noGrp="1"/>
          </p:cNvSpPr>
          <p:nvPr>
            <p:ph type="subTitle" idx="1"/>
          </p:nvPr>
        </p:nvSpPr>
        <p:spPr>
          <a:xfrm>
            <a:off x="820525" y="2620158"/>
            <a:ext cx="233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ubTitle" idx="3"/>
          </p:nvPr>
        </p:nvSpPr>
        <p:spPr>
          <a:xfrm>
            <a:off x="820525" y="2163465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78" name="Google Shape;478;p42"/>
          <p:cNvSpPr txBox="1">
            <a:spLocks noGrp="1"/>
          </p:cNvSpPr>
          <p:nvPr>
            <p:ph type="title" idx="4" hasCustomPrompt="1"/>
          </p:nvPr>
        </p:nvSpPr>
        <p:spPr>
          <a:xfrm>
            <a:off x="5988875" y="1601152"/>
            <a:ext cx="2334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5"/>
          </p:nvPr>
        </p:nvSpPr>
        <p:spPr>
          <a:xfrm>
            <a:off x="5988875" y="2620158"/>
            <a:ext cx="233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ubTitle" idx="6"/>
          </p:nvPr>
        </p:nvSpPr>
        <p:spPr>
          <a:xfrm>
            <a:off x="5988875" y="2163465"/>
            <a:ext cx="2334600" cy="3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3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83" name="Google Shape;483;p4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84" name="Google Shape;484;p4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1"/>
          </p:nvPr>
        </p:nvSpPr>
        <p:spPr>
          <a:xfrm>
            <a:off x="2027175" y="3554452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subTitle" idx="2"/>
          </p:nvPr>
        </p:nvSpPr>
        <p:spPr>
          <a:xfrm>
            <a:off x="1999625" y="3142375"/>
            <a:ext cx="22713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subTitle" idx="3"/>
          </p:nvPr>
        </p:nvSpPr>
        <p:spPr>
          <a:xfrm>
            <a:off x="6020029" y="3554452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4"/>
          </p:nvPr>
        </p:nvSpPr>
        <p:spPr>
          <a:xfrm>
            <a:off x="6020029" y="3142375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subTitle" idx="5"/>
          </p:nvPr>
        </p:nvSpPr>
        <p:spPr>
          <a:xfrm>
            <a:off x="2013404" y="18248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6"/>
          </p:nvPr>
        </p:nvSpPr>
        <p:spPr>
          <a:xfrm>
            <a:off x="2013404" y="14221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subTitle" idx="7"/>
          </p:nvPr>
        </p:nvSpPr>
        <p:spPr>
          <a:xfrm>
            <a:off x="6020029" y="182487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8"/>
          </p:nvPr>
        </p:nvSpPr>
        <p:spPr>
          <a:xfrm>
            <a:off x="6020029" y="142215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8" name="Google Shape;498;p4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9" name="Google Shape;499;p4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4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4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4647850" y="1751875"/>
            <a:ext cx="34851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subTitle" idx="1"/>
          </p:nvPr>
        </p:nvSpPr>
        <p:spPr>
          <a:xfrm>
            <a:off x="4647850" y="2380625"/>
            <a:ext cx="34851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4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06" name="Google Shape;506;p4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7" name="Google Shape;507;p4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45"/>
          <p:cNvSpPr txBox="1">
            <a:spLocks noGrp="1"/>
          </p:cNvSpPr>
          <p:nvPr>
            <p:ph type="title"/>
          </p:nvPr>
        </p:nvSpPr>
        <p:spPr>
          <a:xfrm>
            <a:off x="1086800" y="1751875"/>
            <a:ext cx="3552600" cy="5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5"/>
          <p:cNvSpPr txBox="1">
            <a:spLocks noGrp="1"/>
          </p:cNvSpPr>
          <p:nvPr>
            <p:ph type="subTitle" idx="1"/>
          </p:nvPr>
        </p:nvSpPr>
        <p:spPr>
          <a:xfrm>
            <a:off x="1107292" y="2380625"/>
            <a:ext cx="35016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14" name="Google Shape;514;p4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15" name="Google Shape;515;p4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18" name="Google Shape;518;p46"/>
          <p:cNvSpPr txBox="1">
            <a:spLocks noGrp="1"/>
          </p:cNvSpPr>
          <p:nvPr>
            <p:ph type="title" hasCustomPrompt="1"/>
          </p:nvPr>
        </p:nvSpPr>
        <p:spPr>
          <a:xfrm>
            <a:off x="957350" y="1666325"/>
            <a:ext cx="7229400" cy="1332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46"/>
          <p:cNvSpPr txBox="1">
            <a:spLocks noGrp="1"/>
          </p:cNvSpPr>
          <p:nvPr>
            <p:ph type="subTitle" idx="1"/>
          </p:nvPr>
        </p:nvSpPr>
        <p:spPr>
          <a:xfrm>
            <a:off x="746650" y="3244075"/>
            <a:ext cx="76773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22" name="Google Shape;522;p4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3" name="Google Shape;523;p4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26" name="Google Shape;526;p47"/>
          <p:cNvSpPr txBox="1">
            <a:spLocks noGrp="1"/>
          </p:cNvSpPr>
          <p:nvPr>
            <p:ph type="title" hasCustomPrompt="1"/>
          </p:nvPr>
        </p:nvSpPr>
        <p:spPr>
          <a:xfrm>
            <a:off x="720000" y="1513925"/>
            <a:ext cx="4504500" cy="1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1"/>
          </p:nvPr>
        </p:nvSpPr>
        <p:spPr>
          <a:xfrm>
            <a:off x="720000" y="3091675"/>
            <a:ext cx="45045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0" name="Google Shape;530;p48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1" name="Google Shape;531;p4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48"/>
          <p:cNvSpPr txBox="1">
            <a:spLocks noGrp="1"/>
          </p:cNvSpPr>
          <p:nvPr>
            <p:ph type="title"/>
          </p:nvPr>
        </p:nvSpPr>
        <p:spPr>
          <a:xfrm>
            <a:off x="805438" y="1098637"/>
            <a:ext cx="3495600" cy="1839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8"/>
          <p:cNvSpPr txBox="1">
            <a:spLocks noGrp="1"/>
          </p:cNvSpPr>
          <p:nvPr>
            <p:ph type="subTitle" idx="1"/>
          </p:nvPr>
        </p:nvSpPr>
        <p:spPr>
          <a:xfrm>
            <a:off x="805438" y="3033863"/>
            <a:ext cx="34956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0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9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38" name="Google Shape;538;p4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39" name="Google Shape;539;p4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1419150" y="2926650"/>
            <a:ext cx="6305700" cy="1011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9"/>
          <p:cNvSpPr txBox="1">
            <a:spLocks noGrp="1"/>
          </p:cNvSpPr>
          <p:nvPr>
            <p:ph type="subTitle" idx="1"/>
          </p:nvPr>
        </p:nvSpPr>
        <p:spPr>
          <a:xfrm>
            <a:off x="1419150" y="4034000"/>
            <a:ext cx="63057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5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46" name="Google Shape;546;p5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7" name="Google Shape;547;p5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5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1"/>
          </p:nvPr>
        </p:nvSpPr>
        <p:spPr>
          <a:xfrm>
            <a:off x="720000" y="883872"/>
            <a:ext cx="7704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3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51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54" name="Google Shape;554;p5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55" name="Google Shape;555;p5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5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58" name="Google Shape;558;p5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subTitle" idx="1"/>
          </p:nvPr>
        </p:nvSpPr>
        <p:spPr>
          <a:xfrm>
            <a:off x="747950" y="3794374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subTitle" idx="2"/>
          </p:nvPr>
        </p:nvSpPr>
        <p:spPr>
          <a:xfrm>
            <a:off x="747950" y="335555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ubTitle" idx="3"/>
          </p:nvPr>
        </p:nvSpPr>
        <p:spPr>
          <a:xfrm>
            <a:off x="3459175" y="3794374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4"/>
          </p:nvPr>
        </p:nvSpPr>
        <p:spPr>
          <a:xfrm>
            <a:off x="3459175" y="335555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subTitle" idx="5"/>
          </p:nvPr>
        </p:nvSpPr>
        <p:spPr>
          <a:xfrm>
            <a:off x="6170400" y="3794374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6"/>
          </p:nvPr>
        </p:nvSpPr>
        <p:spPr>
          <a:xfrm>
            <a:off x="6170400" y="3355554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2" r:id="rId18"/>
    <p:sldLayoutId id="2147483675" r:id="rId19"/>
    <p:sldLayoutId id="2147483676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9" r:id="rId38"/>
    <p:sldLayoutId id="2147483700" r:id="rId39"/>
    <p:sldLayoutId id="2147483701" r:id="rId40"/>
    <p:sldLayoutId id="2147483702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33375" y="1804173"/>
            <a:ext cx="3525600" cy="2072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Milky </a:t>
            </a:r>
            <a:r>
              <a:rPr lang="en" sz="5000" dirty="0">
                <a:solidFill>
                  <a:schemeClr val="dk1"/>
                </a:solidFill>
              </a:rPr>
              <a:t>Coffee </a:t>
            </a:r>
            <a:br>
              <a:rPr lang="en" sz="5000" dirty="0">
                <a:solidFill>
                  <a:schemeClr val="dk1"/>
                </a:solidFill>
              </a:rPr>
            </a:br>
            <a:br>
              <a:rPr lang="en" sz="1400" dirty="0"/>
            </a:br>
            <a:r>
              <a:rPr lang="en" sz="1400" dirty="0"/>
              <a:t>Arsitektur Data dan Informasi</a:t>
            </a:r>
            <a:endParaRPr sz="2000" dirty="0"/>
          </a:p>
        </p:txBody>
      </p:sp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59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7" name="Google Shape;627;p59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3" name="Google Shape;1313;p85"/>
          <p:cNvCxnSpPr/>
          <p:nvPr/>
        </p:nvCxnSpPr>
        <p:spPr>
          <a:xfrm>
            <a:off x="7623525" y="800175"/>
            <a:ext cx="78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85"/>
          <p:cNvCxnSpPr/>
          <p:nvPr/>
        </p:nvCxnSpPr>
        <p:spPr>
          <a:xfrm>
            <a:off x="7623525" y="1793250"/>
            <a:ext cx="78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5" name="Google Shape;1315;p85"/>
          <p:cNvSpPr txBox="1">
            <a:spLocks noGrp="1"/>
          </p:cNvSpPr>
          <p:nvPr>
            <p:ph type="title"/>
          </p:nvPr>
        </p:nvSpPr>
        <p:spPr>
          <a:xfrm>
            <a:off x="1714500" y="859050"/>
            <a:ext cx="6820137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SENDIRIAN TANPA KEKASIH</a:t>
            </a:r>
            <a:br>
              <a:rPr lang="en-US" sz="2200" dirty="0"/>
            </a:br>
            <a:r>
              <a:rPr lang="en-US" sz="2200" dirty="0"/>
              <a:t>CUKUP SEKIAN DAN TERIMA KASIH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F095D-0804-4D4C-5850-1837C851D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125" l="10000" r="90000">
                        <a14:foregroundMark x1="42433" y1="91325" x2="55200" y2="93025"/>
                        <a14:foregroundMark x1="55200" y1="93025" x2="55200" y2="93125"/>
                        <a14:backgroundMark x1="66967" y1="74200" x2="66967" y2="74200"/>
                        <a14:backgroundMark x1="66967" y1="74025" x2="66600" y2="74025"/>
                        <a14:backgroundMark x1="67733" y1="79375" x2="67733" y2="79375"/>
                        <a14:backgroundMark x1="68100" y1="86050" x2="68100" y2="86050"/>
                        <a14:backgroundMark x1="67333" y1="86050" x2="67333" y2="86050"/>
                      </a14:backgroundRemoval>
                    </a14:imgEffect>
                  </a14:imgLayer>
                </a14:imgProps>
              </a:ext>
            </a:extLst>
          </a:blip>
          <a:srcRect l="23989" t="16548" r="17707"/>
          <a:stretch/>
        </p:blipFill>
        <p:spPr>
          <a:xfrm>
            <a:off x="410136" y="520705"/>
            <a:ext cx="2608728" cy="4978462"/>
          </a:xfrm>
          <a:prstGeom prst="rect">
            <a:avLst/>
          </a:prstGeom>
          <a:effectLst>
            <a:outerShdw blurRad="114300" dist="38100" dir="8880000" sx="98000" sy="98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933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3"/>
          <p:cNvSpPr txBox="1">
            <a:spLocks noGrp="1"/>
          </p:cNvSpPr>
          <p:nvPr>
            <p:ph type="title"/>
          </p:nvPr>
        </p:nvSpPr>
        <p:spPr>
          <a:xfrm>
            <a:off x="4968049" y="853432"/>
            <a:ext cx="392830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MUJADDID FATHI ATHO’ILLAH</a:t>
            </a:r>
            <a:br>
              <a:rPr lang="en" sz="1400" dirty="0"/>
            </a:br>
            <a:r>
              <a:rPr lang="en" sz="1400" dirty="0">
                <a:solidFill>
                  <a:schemeClr val="dk1"/>
                </a:solidFill>
              </a:rPr>
              <a:t>2200018385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670" name="Google Shape;670;p63"/>
          <p:cNvSpPr txBox="1">
            <a:spLocks noGrp="1"/>
          </p:cNvSpPr>
          <p:nvPr>
            <p:ph type="title" idx="2"/>
          </p:nvPr>
        </p:nvSpPr>
        <p:spPr>
          <a:xfrm>
            <a:off x="2069891" y="3009334"/>
            <a:ext cx="1148982" cy="7858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grpSp>
        <p:nvGrpSpPr>
          <p:cNvPr id="672" name="Google Shape;672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73" name="Google Shape;673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4" name="Google Shape;674;p63"/>
            <p:cNvCxnSpPr/>
            <p:nvPr/>
          </p:nvCxnSpPr>
          <p:spPr>
            <a:xfrm>
              <a:off x="2282588" y="3092880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670;p63">
            <a:extLst>
              <a:ext uri="{FF2B5EF4-FFF2-40B4-BE49-F238E27FC236}">
                <a16:creationId xmlns:a16="http://schemas.microsoft.com/office/drawing/2014/main" id="{3186A93D-9267-4D02-3950-F69348B22B79}"/>
              </a:ext>
            </a:extLst>
          </p:cNvPr>
          <p:cNvSpPr txBox="1">
            <a:spLocks/>
          </p:cNvSpPr>
          <p:nvPr/>
        </p:nvSpPr>
        <p:spPr>
          <a:xfrm>
            <a:off x="2198781" y="2246182"/>
            <a:ext cx="891202" cy="78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8000" b="0" i="0" u="none" strike="noStrike" cap="none">
                <a:solidFill>
                  <a:schemeClr val="accent4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sz="2400" dirty="0"/>
              <a:t>KELOMPOK</a:t>
            </a:r>
            <a:endParaRPr lang="en-US" sz="2800" dirty="0"/>
          </a:p>
        </p:txBody>
      </p:sp>
      <p:sp>
        <p:nvSpPr>
          <p:cNvPr id="3" name="Google Shape;669;p63">
            <a:extLst>
              <a:ext uri="{FF2B5EF4-FFF2-40B4-BE49-F238E27FC236}">
                <a16:creationId xmlns:a16="http://schemas.microsoft.com/office/drawing/2014/main" id="{7AF85F4F-8649-5F8E-EDA8-CB5EBB96485E}"/>
              </a:ext>
            </a:extLst>
          </p:cNvPr>
          <p:cNvSpPr txBox="1">
            <a:spLocks/>
          </p:cNvSpPr>
          <p:nvPr/>
        </p:nvSpPr>
        <p:spPr>
          <a:xfrm>
            <a:off x="4968049" y="1577332"/>
            <a:ext cx="3928301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sz="1400" dirty="0"/>
              <a:t>MOHAMMAD FARID HENDIANTO</a:t>
            </a:r>
            <a:br>
              <a:rPr lang="en-US" sz="1400" dirty="0"/>
            </a:br>
            <a:r>
              <a:rPr lang="en-US" sz="1400" dirty="0">
                <a:solidFill>
                  <a:schemeClr val="dk1"/>
                </a:solidFill>
              </a:rPr>
              <a:t>2200018401</a:t>
            </a:r>
          </a:p>
        </p:txBody>
      </p:sp>
      <p:sp>
        <p:nvSpPr>
          <p:cNvPr id="4" name="Google Shape;669;p63">
            <a:extLst>
              <a:ext uri="{FF2B5EF4-FFF2-40B4-BE49-F238E27FC236}">
                <a16:creationId xmlns:a16="http://schemas.microsoft.com/office/drawing/2014/main" id="{7BC85481-B728-C483-7C75-89F520FF75A7}"/>
              </a:ext>
            </a:extLst>
          </p:cNvPr>
          <p:cNvSpPr txBox="1">
            <a:spLocks/>
          </p:cNvSpPr>
          <p:nvPr/>
        </p:nvSpPr>
        <p:spPr>
          <a:xfrm>
            <a:off x="4968049" y="2301232"/>
            <a:ext cx="3928301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sz="1400" dirty="0"/>
              <a:t>M. MILKY GAZURA</a:t>
            </a:r>
            <a:br>
              <a:rPr lang="en-US" sz="1400" dirty="0"/>
            </a:br>
            <a:r>
              <a:rPr lang="en-US" sz="1400" dirty="0">
                <a:solidFill>
                  <a:schemeClr val="dk1"/>
                </a:solidFill>
              </a:rPr>
              <a:t>2200018396</a:t>
            </a:r>
          </a:p>
        </p:txBody>
      </p:sp>
      <p:sp>
        <p:nvSpPr>
          <p:cNvPr id="10" name="Google Shape;669;p63">
            <a:extLst>
              <a:ext uri="{FF2B5EF4-FFF2-40B4-BE49-F238E27FC236}">
                <a16:creationId xmlns:a16="http://schemas.microsoft.com/office/drawing/2014/main" id="{33AA8798-6EBF-2024-6C22-DE68F938B3F8}"/>
              </a:ext>
            </a:extLst>
          </p:cNvPr>
          <p:cNvSpPr txBox="1">
            <a:spLocks/>
          </p:cNvSpPr>
          <p:nvPr/>
        </p:nvSpPr>
        <p:spPr>
          <a:xfrm>
            <a:off x="4968049" y="3026782"/>
            <a:ext cx="3928301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sz="1400" dirty="0"/>
              <a:t>DIAN ARI MAHIZA</a:t>
            </a:r>
            <a:br>
              <a:rPr lang="en-US" sz="1400" dirty="0"/>
            </a:br>
            <a:r>
              <a:rPr lang="en-US" sz="1400" dirty="0">
                <a:solidFill>
                  <a:schemeClr val="dk1"/>
                </a:solidFill>
              </a:rPr>
              <a:t>2200018413</a:t>
            </a:r>
          </a:p>
        </p:txBody>
      </p:sp>
      <p:sp>
        <p:nvSpPr>
          <p:cNvPr id="11" name="Google Shape;669;p63">
            <a:extLst>
              <a:ext uri="{FF2B5EF4-FFF2-40B4-BE49-F238E27FC236}">
                <a16:creationId xmlns:a16="http://schemas.microsoft.com/office/drawing/2014/main" id="{9F4289F7-1F8A-014D-8B10-81821209A9A2}"/>
              </a:ext>
            </a:extLst>
          </p:cNvPr>
          <p:cNvSpPr txBox="1">
            <a:spLocks/>
          </p:cNvSpPr>
          <p:nvPr/>
        </p:nvSpPr>
        <p:spPr>
          <a:xfrm>
            <a:off x="4968049" y="3750682"/>
            <a:ext cx="3928301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sz="1400" dirty="0"/>
              <a:t>ARVIN SULTAN SATRIA</a:t>
            </a:r>
            <a:br>
              <a:rPr lang="en-US" sz="1400" dirty="0"/>
            </a:br>
            <a:r>
              <a:rPr lang="en-US" sz="1400" dirty="0">
                <a:solidFill>
                  <a:schemeClr val="dk1"/>
                </a:solidFill>
              </a:rPr>
              <a:t>2200018418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/>
      <p:bldP spid="670" grpId="0"/>
      <p:bldP spid="2" grpId="0"/>
      <p:bldP spid="3" grpId="0"/>
      <p:bldP spid="4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1"/>
          <p:cNvSpPr txBox="1">
            <a:spLocks noGrp="1"/>
          </p:cNvSpPr>
          <p:nvPr>
            <p:ph type="title"/>
          </p:nvPr>
        </p:nvSpPr>
        <p:spPr>
          <a:xfrm>
            <a:off x="720000" y="6232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IDENTIFIKASI </a:t>
            </a:r>
            <a:r>
              <a:rPr lang="en" dirty="0">
                <a:solidFill>
                  <a:schemeClr val="dk1"/>
                </a:solidFill>
              </a:rPr>
              <a:t>KELAS DATA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505" name="Google Shape;1505;p101"/>
          <p:cNvCxnSpPr>
            <a:cxnSpLocks/>
          </p:cNvCxnSpPr>
          <p:nvPr/>
        </p:nvCxnSpPr>
        <p:spPr>
          <a:xfrm>
            <a:off x="4081645" y="1155598"/>
            <a:ext cx="274039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7" name="Google Shape;1507;p101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7973754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n" sz="2000" dirty="0"/>
              <a:t>Setelah proses-proses yang mendukung bisnis diidentifikasi, dilakukan pengelompokan data (kelas data) untuk membantu dalam pengelolaan sumber daya data.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n" sz="2000" dirty="0"/>
              <a:t>Kelas data adalah sebuah kategori tentang data yang terkait secara logis untuk mendukung bisnis enterprise.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940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" grpId="0"/>
      <p:bldP spid="1507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720000" y="452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IDENTIFIKASI </a:t>
            </a:r>
            <a:r>
              <a:rPr lang="en" dirty="0">
                <a:solidFill>
                  <a:schemeClr val="dk1"/>
                </a:solidFill>
              </a:rPr>
              <a:t>KELAS DATA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 idx="2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5" name="Google Shape;645;p61"/>
          <p:cNvSpPr txBox="1">
            <a:spLocks noGrp="1"/>
          </p:cNvSpPr>
          <p:nvPr>
            <p:ph type="subTitle" idx="3"/>
          </p:nvPr>
        </p:nvSpPr>
        <p:spPr>
          <a:xfrm>
            <a:off x="2230550" y="143382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Inventori</a:t>
            </a:r>
            <a:endParaRPr dirty="0"/>
          </a:p>
        </p:txBody>
      </p:sp>
      <p:sp>
        <p:nvSpPr>
          <p:cNvPr id="646" name="Google Shape;646;p61"/>
          <p:cNvSpPr txBox="1">
            <a:spLocks noGrp="1"/>
          </p:cNvSpPr>
          <p:nvPr>
            <p:ph type="title" idx="4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8" name="Google Shape;648;p61"/>
          <p:cNvSpPr txBox="1">
            <a:spLocks noGrp="1"/>
          </p:cNvSpPr>
          <p:nvPr>
            <p:ph type="subTitle" idx="6"/>
          </p:nvPr>
        </p:nvSpPr>
        <p:spPr>
          <a:xfrm>
            <a:off x="6291900" y="143382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Transaksi</a:t>
            </a:r>
            <a:endParaRPr dirty="0"/>
          </a:p>
        </p:txBody>
      </p:sp>
      <p:sp>
        <p:nvSpPr>
          <p:cNvPr id="649" name="Google Shape;649;p61"/>
          <p:cNvSpPr txBox="1">
            <a:spLocks noGrp="1"/>
          </p:cNvSpPr>
          <p:nvPr>
            <p:ph type="title" idx="7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9"/>
          </p:nvPr>
        </p:nvSpPr>
        <p:spPr>
          <a:xfrm>
            <a:off x="2230550" y="2645988"/>
            <a:ext cx="234145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Perencanaan</a:t>
            </a:r>
            <a:endParaRPr dirty="0"/>
          </a:p>
        </p:txBody>
      </p:sp>
      <p:sp>
        <p:nvSpPr>
          <p:cNvPr id="652" name="Google Shape;652;p61"/>
          <p:cNvSpPr txBox="1">
            <a:spLocks noGrp="1"/>
          </p:cNvSpPr>
          <p:nvPr>
            <p:ph type="title" idx="13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5"/>
          </p:nvPr>
        </p:nvSpPr>
        <p:spPr>
          <a:xfrm>
            <a:off x="6291900" y="264598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Ikhtisar</a:t>
            </a:r>
            <a:endParaRPr dirty="0"/>
          </a:p>
        </p:txBody>
      </p:sp>
      <p:cxnSp>
        <p:nvCxnSpPr>
          <p:cNvPr id="655" name="Google Shape;655;p61"/>
          <p:cNvCxnSpPr>
            <a:cxnSpLocks/>
          </p:cNvCxnSpPr>
          <p:nvPr/>
        </p:nvCxnSpPr>
        <p:spPr>
          <a:xfrm>
            <a:off x="4085400" y="996175"/>
            <a:ext cx="271609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5" grpId="0" build="p"/>
      <p:bldP spid="646" grpId="0"/>
      <p:bldP spid="648" grpId="0" build="p"/>
      <p:bldP spid="649" grpId="0"/>
      <p:bldP spid="651" grpId="0" build="p"/>
      <p:bldP spid="652" grpId="0"/>
      <p:bldP spid="65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>
            <a:spLocks noGrp="1"/>
          </p:cNvSpPr>
          <p:nvPr>
            <p:ph type="body" idx="1"/>
          </p:nvPr>
        </p:nvSpPr>
        <p:spPr>
          <a:xfrm>
            <a:off x="720000" y="1457674"/>
            <a:ext cx="7704000" cy="333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Bahan mentah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Fasilitas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Karyawan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Konsumen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Supplier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Pesanan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Produk makanan atau minuman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Wilayah penjualan</a:t>
            </a:r>
          </a:p>
        </p:txBody>
      </p:sp>
      <p:sp>
        <p:nvSpPr>
          <p:cNvPr id="4" name="Google Shape;642;p61">
            <a:extLst>
              <a:ext uri="{FF2B5EF4-FFF2-40B4-BE49-F238E27FC236}">
                <a16:creationId xmlns:a16="http://schemas.microsoft.com/office/drawing/2014/main" id="{2F459171-2A50-29CF-216A-39118D20DF01}"/>
              </a:ext>
            </a:extLst>
          </p:cNvPr>
          <p:cNvSpPr txBox="1">
            <a:spLocks/>
          </p:cNvSpPr>
          <p:nvPr/>
        </p:nvSpPr>
        <p:spPr>
          <a:xfrm>
            <a:off x="997403" y="5535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dirty="0"/>
              <a:t>DATA </a:t>
            </a:r>
            <a:r>
              <a:rPr lang="en-US" dirty="0">
                <a:solidFill>
                  <a:schemeClr val="dk1"/>
                </a:solidFill>
              </a:rPr>
              <a:t>INVENTORI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>
            <a:spLocks noGrp="1"/>
          </p:cNvSpPr>
          <p:nvPr>
            <p:ph type="body" idx="1"/>
          </p:nvPr>
        </p:nvSpPr>
        <p:spPr>
          <a:xfrm>
            <a:off x="720000" y="1447401"/>
            <a:ext cx="3852000" cy="316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sp>
        <p:nvSpPr>
          <p:cNvPr id="2" name="Google Shape;637;p60">
            <a:extLst>
              <a:ext uri="{FF2B5EF4-FFF2-40B4-BE49-F238E27FC236}">
                <a16:creationId xmlns:a16="http://schemas.microsoft.com/office/drawing/2014/main" id="{403AAA00-CA00-85F3-E33C-52D1B34D9BC3}"/>
              </a:ext>
            </a:extLst>
          </p:cNvPr>
          <p:cNvSpPr txBox="1">
            <a:spLocks/>
          </p:cNvSpPr>
          <p:nvPr/>
        </p:nvSpPr>
        <p:spPr>
          <a:xfrm>
            <a:off x="720000" y="1447401"/>
            <a:ext cx="3852000" cy="31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ed Hat Text"/>
              <a:buAutoNum type="arabicPeriod"/>
              <a:defRPr sz="12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Pekerjaan dalam proses</a:t>
            </a:r>
          </a:p>
        </p:txBody>
      </p:sp>
      <p:sp>
        <p:nvSpPr>
          <p:cNvPr id="3" name="Google Shape;642;p61">
            <a:extLst>
              <a:ext uri="{FF2B5EF4-FFF2-40B4-BE49-F238E27FC236}">
                <a16:creationId xmlns:a16="http://schemas.microsoft.com/office/drawing/2014/main" id="{7E74B3FB-2C38-544A-4B9C-CEBC954FBF6A}"/>
              </a:ext>
            </a:extLst>
          </p:cNvPr>
          <p:cNvSpPr txBox="1">
            <a:spLocks/>
          </p:cNvSpPr>
          <p:nvPr/>
        </p:nvSpPr>
        <p:spPr>
          <a:xfrm>
            <a:off x="997403" y="5535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dirty="0"/>
              <a:t>DATA </a:t>
            </a:r>
            <a:r>
              <a:rPr lang="en-US" dirty="0">
                <a:solidFill>
                  <a:schemeClr val="dk1"/>
                </a:solidFill>
              </a:rPr>
              <a:t>TRANSAKSI</a:t>
            </a:r>
          </a:p>
        </p:txBody>
      </p:sp>
    </p:spTree>
    <p:extLst>
      <p:ext uri="{BB962C8B-B14F-4D97-AF65-F5344CB8AC3E}">
        <p14:creationId xmlns:p14="http://schemas.microsoft.com/office/powerpoint/2010/main" val="10756300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>
            <a:spLocks noGrp="1"/>
          </p:cNvSpPr>
          <p:nvPr>
            <p:ph type="body" idx="1"/>
          </p:nvPr>
        </p:nvSpPr>
        <p:spPr>
          <a:xfrm>
            <a:off x="720000" y="1457675"/>
            <a:ext cx="7704000" cy="316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Perencanaan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Keuangan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Penempatan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Biaya</a:t>
            </a:r>
          </a:p>
        </p:txBody>
      </p:sp>
      <p:sp>
        <p:nvSpPr>
          <p:cNvPr id="2" name="Google Shape;642;p61">
            <a:extLst>
              <a:ext uri="{FF2B5EF4-FFF2-40B4-BE49-F238E27FC236}">
                <a16:creationId xmlns:a16="http://schemas.microsoft.com/office/drawing/2014/main" id="{2CBA3592-0321-E8F0-6BC1-02EBEE2D530A}"/>
              </a:ext>
            </a:extLst>
          </p:cNvPr>
          <p:cNvSpPr txBox="1">
            <a:spLocks/>
          </p:cNvSpPr>
          <p:nvPr/>
        </p:nvSpPr>
        <p:spPr>
          <a:xfrm>
            <a:off x="997403" y="5535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dirty="0"/>
              <a:t>DATA </a:t>
            </a:r>
            <a:r>
              <a:rPr lang="en-US" dirty="0">
                <a:solidFill>
                  <a:schemeClr val="dk1"/>
                </a:solidFill>
              </a:rPr>
              <a:t>PERENCANAAN</a:t>
            </a:r>
          </a:p>
        </p:txBody>
      </p:sp>
    </p:spTree>
    <p:extLst>
      <p:ext uri="{BB962C8B-B14F-4D97-AF65-F5344CB8AC3E}">
        <p14:creationId xmlns:p14="http://schemas.microsoft.com/office/powerpoint/2010/main" val="12663779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>
            <a:spLocks noGrp="1"/>
          </p:cNvSpPr>
          <p:nvPr>
            <p:ph type="body" idx="1"/>
          </p:nvPr>
        </p:nvSpPr>
        <p:spPr>
          <a:xfrm>
            <a:off x="720000" y="1457675"/>
            <a:ext cx="7704000" cy="316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Kebutuhan-kebutuhan yang terbuka</a:t>
            </a:r>
          </a:p>
          <a:p>
            <a:pPr marL="571500" indent="-571500">
              <a:buClr>
                <a:srgbClr val="272727"/>
              </a:buClr>
              <a:buSzPct val="80000"/>
              <a:buFont typeface="Arial" panose="020B0604020202020204" pitchFamily="34" charset="0"/>
              <a:buChar char="•"/>
            </a:pPr>
            <a:r>
              <a:rPr lang="it-IT" sz="2400" dirty="0"/>
              <a:t>Beban alat kerja</a:t>
            </a:r>
          </a:p>
        </p:txBody>
      </p:sp>
      <p:sp>
        <p:nvSpPr>
          <p:cNvPr id="2" name="Google Shape;642;p61">
            <a:extLst>
              <a:ext uri="{FF2B5EF4-FFF2-40B4-BE49-F238E27FC236}">
                <a16:creationId xmlns:a16="http://schemas.microsoft.com/office/drawing/2014/main" id="{D7613FCB-8858-5157-959C-48921380EC81}"/>
              </a:ext>
            </a:extLst>
          </p:cNvPr>
          <p:cNvSpPr txBox="1">
            <a:spLocks/>
          </p:cNvSpPr>
          <p:nvPr/>
        </p:nvSpPr>
        <p:spPr>
          <a:xfrm>
            <a:off x="997403" y="5535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-US" dirty="0"/>
              <a:t>DATA </a:t>
            </a:r>
            <a:r>
              <a:rPr lang="en-US" dirty="0">
                <a:solidFill>
                  <a:schemeClr val="dk1"/>
                </a:solidFill>
              </a:rPr>
              <a:t>IKHTISAR</a:t>
            </a:r>
          </a:p>
        </p:txBody>
      </p:sp>
    </p:spTree>
    <p:extLst>
      <p:ext uri="{BB962C8B-B14F-4D97-AF65-F5344CB8AC3E}">
        <p14:creationId xmlns:p14="http://schemas.microsoft.com/office/powerpoint/2010/main" val="213618942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69936-952E-DBBF-F2A1-4D8632AF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7" y="298030"/>
            <a:ext cx="7251405" cy="4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135</Words>
  <Application>Microsoft Office PowerPoint</Application>
  <PresentationFormat>On-screen Show (16:9)</PresentationFormat>
  <Paragraphs>40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Lexend Exa</vt:lpstr>
      <vt:lpstr>Roboto Condensed Light</vt:lpstr>
      <vt:lpstr>Red Hat Text</vt:lpstr>
      <vt:lpstr>Popic Café Company Profile by Slidesgo</vt:lpstr>
      <vt:lpstr>Milky Coffee   Arsitektur Data dan Informasi</vt:lpstr>
      <vt:lpstr>MUJADDID FATHI ATHO’ILLAH 2200018385</vt:lpstr>
      <vt:lpstr>IDENTIFIKASI KELAS DATA</vt:lpstr>
      <vt:lpstr>IDENTIFIKASI KELAS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SENDIRIAN TANPA KEKASIH CUKUP 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Milky Coffee  Arsitektur data dan Informasi</dc:title>
  <cp:lastModifiedBy>Hendik Suwoto</cp:lastModifiedBy>
  <cp:revision>5</cp:revision>
  <dcterms:modified xsi:type="dcterms:W3CDTF">2022-12-16T08:08:59Z</dcterms:modified>
</cp:coreProperties>
</file>